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io" charset="1" panose="02000503000000000000"/>
      <p:regular r:id="rId10"/>
    </p:embeddedFont>
    <p:embeddedFont>
      <p:font typeface="Antonio Bold" charset="1" panose="02000803000000000000"/>
      <p:regular r:id="rId11"/>
    </p:embeddedFont>
    <p:embeddedFont>
      <p:font typeface="Antonio Italics" charset="1" panose="02000503000000000000"/>
      <p:regular r:id="rId12"/>
    </p:embeddedFont>
    <p:embeddedFont>
      <p:font typeface="Antonio Bold Italics" charset="1" panose="02000803000000000000"/>
      <p:regular r:id="rId13"/>
    </p:embeddedFont>
    <p:embeddedFont>
      <p:font typeface="Antonio Light" charset="1" panose="02000303000000000000"/>
      <p:regular r:id="rId14"/>
    </p:embeddedFont>
    <p:embeddedFont>
      <p:font typeface="Antonio Light Italics" charset="1" panose="02000303000000000000"/>
      <p:regular r:id="rId15"/>
    </p:embeddedFont>
    <p:embeddedFont>
      <p:font typeface="Antonio Ultra-Bold" charset="1" panose="02000803000000000000"/>
      <p:regular r:id="rId16"/>
    </p:embeddedFont>
    <p:embeddedFont>
      <p:font typeface="Antonio Ultra-Bold Italics" charset="1" panose="02000803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3450" y="2414612"/>
            <a:ext cx="8391022" cy="5172050"/>
            <a:chOff x="0" y="0"/>
            <a:chExt cx="11188030" cy="68960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3350"/>
              <a:ext cx="11061030" cy="570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LA MÉTHODE KANBAN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7000" y="6349967"/>
              <a:ext cx="1106103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Implémentation au sein de l’entreprise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095750"/>
            <a:ext cx="489039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Concepts clés de Kanban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8550" y="4308634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LIMITE DE TRAVAIL EN COURS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8550" y="556371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TABLEAU KANBAN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8550" y="6816566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COLONNES DU TABLEAU KANBAN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8550" y="806942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PRINCIPE DE TIRAGE (PULL SYSTEM)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668678" y="1531937"/>
            <a:ext cx="12510165" cy="5693603"/>
          </a:xfrm>
          <a:custGeom>
            <a:avLst/>
            <a:gdLst/>
            <a:ahLst/>
            <a:cxnLst/>
            <a:rect r="r" b="b" t="t" l="l"/>
            <a:pathLst>
              <a:path h="5693603" w="12510165">
                <a:moveTo>
                  <a:pt x="0" y="0"/>
                </a:moveTo>
                <a:lnTo>
                  <a:pt x="12510165" y="0"/>
                </a:lnTo>
                <a:lnTo>
                  <a:pt x="12510165" y="5693603"/>
                </a:lnTo>
                <a:lnTo>
                  <a:pt x="0" y="5693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937421"/>
            <a:ext cx="5293709" cy="3734967"/>
            <a:chOff x="0" y="0"/>
            <a:chExt cx="7058278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Limite de travail en cours (WIP)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08572" y="7789657"/>
            <a:ext cx="10979428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Définition de la WIP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Rôle dans la gestion du flux de travail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00870" y="2191107"/>
            <a:ext cx="9458430" cy="4952643"/>
          </a:xfrm>
          <a:custGeom>
            <a:avLst/>
            <a:gdLst/>
            <a:ahLst/>
            <a:cxnLst/>
            <a:rect r="r" b="b" t="t" l="l"/>
            <a:pathLst>
              <a:path h="4952643" w="9458430">
                <a:moveTo>
                  <a:pt x="0" y="0"/>
                </a:moveTo>
                <a:lnTo>
                  <a:pt x="9458430" y="0"/>
                </a:lnTo>
                <a:lnTo>
                  <a:pt x="9458430" y="4952643"/>
                </a:lnTo>
                <a:lnTo>
                  <a:pt x="0" y="4952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466058"/>
            <a:ext cx="5293709" cy="2677692"/>
            <a:chOff x="0" y="0"/>
            <a:chExt cx="7058278" cy="35702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Tableau Kanban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05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70334" y="7789657"/>
            <a:ext cx="11017666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Présentation du tableau Kanban en tant qu'outil visuel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Exemple de tableau Kanban basique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597825" y="155560"/>
            <a:ext cx="8400922" cy="7563721"/>
          </a:xfrm>
          <a:custGeom>
            <a:avLst/>
            <a:gdLst/>
            <a:ahLst/>
            <a:cxnLst/>
            <a:rect r="r" b="b" t="t" l="l"/>
            <a:pathLst>
              <a:path h="7563721" w="8400922">
                <a:moveTo>
                  <a:pt x="0" y="0"/>
                </a:moveTo>
                <a:lnTo>
                  <a:pt x="8400922" y="0"/>
                </a:lnTo>
                <a:lnTo>
                  <a:pt x="8400922" y="7563721"/>
                </a:lnTo>
                <a:lnTo>
                  <a:pt x="0" y="756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9" r="-9284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937421"/>
            <a:ext cx="5293709" cy="3734967"/>
            <a:chOff x="0" y="0"/>
            <a:chExt cx="7058278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Colonnes du tableau Kanban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08572" y="7789657"/>
            <a:ext cx="10979428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Liste des colonnes typiques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Personnalisation des colonnes en fonction de nos besoins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11693" y="611471"/>
            <a:ext cx="7806325" cy="5852059"/>
          </a:xfrm>
          <a:custGeom>
            <a:avLst/>
            <a:gdLst/>
            <a:ahLst/>
            <a:cxnLst/>
            <a:rect r="r" b="b" t="t" l="l"/>
            <a:pathLst>
              <a:path h="5852059" w="7806325">
                <a:moveTo>
                  <a:pt x="0" y="0"/>
                </a:moveTo>
                <a:lnTo>
                  <a:pt x="7806325" y="0"/>
                </a:lnTo>
                <a:lnTo>
                  <a:pt x="7806325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001" y="3937421"/>
            <a:ext cx="5941408" cy="3734967"/>
            <a:chOff x="0" y="0"/>
            <a:chExt cx="7921877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92187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Principe de tirage (Pull System)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92187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2409" y="6597650"/>
            <a:ext cx="11438285" cy="36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Explication de la méthode pull par opposition à push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Comment cela favorise une meilleure gestion du flux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6319" y="3567112"/>
            <a:ext cx="569339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 Indicateurs clés et mesure de la performance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8550" y="4308634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LEAD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8550" y="556371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CYCLE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8550" y="6816566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CUMULATIVE FLOW DIAGRAM (CFD)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8550" y="806942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ÉVALUATION DE LA PERFORMANCE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472876" y="685194"/>
            <a:ext cx="9786424" cy="5628136"/>
          </a:xfrm>
          <a:custGeom>
            <a:avLst/>
            <a:gdLst/>
            <a:ahLst/>
            <a:cxnLst/>
            <a:rect r="r" b="b" t="t" l="l"/>
            <a:pathLst>
              <a:path h="5628136" w="9786424">
                <a:moveTo>
                  <a:pt x="0" y="0"/>
                </a:moveTo>
                <a:lnTo>
                  <a:pt x="9786424" y="0"/>
                </a:lnTo>
                <a:lnTo>
                  <a:pt x="9786424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001" y="4466058"/>
            <a:ext cx="5941408" cy="2677692"/>
            <a:chOff x="0" y="0"/>
            <a:chExt cx="7921877" cy="35702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921877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Lead time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0562"/>
              <a:ext cx="792187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2409" y="6597650"/>
            <a:ext cx="11438285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Définition du lead time (temps de traitement)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Importance du lead time pour la satisfaction client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696396" y="533755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001" y="4466058"/>
            <a:ext cx="5941408" cy="2677692"/>
            <a:chOff x="0" y="0"/>
            <a:chExt cx="7921877" cy="35702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921877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Cycle time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0562"/>
              <a:ext cx="792187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2409" y="6597650"/>
            <a:ext cx="11438285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Définition du cycle time (temps de réalisation)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Utilisation du cycle time pour l'amélioration continue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47086" y="1028700"/>
            <a:ext cx="7988931" cy="5552307"/>
          </a:xfrm>
          <a:custGeom>
            <a:avLst/>
            <a:gdLst/>
            <a:ahLst/>
            <a:cxnLst/>
            <a:rect r="r" b="b" t="t" l="l"/>
            <a:pathLst>
              <a:path h="5552307" w="7988931">
                <a:moveTo>
                  <a:pt x="0" y="0"/>
                </a:moveTo>
                <a:lnTo>
                  <a:pt x="7988931" y="0"/>
                </a:lnTo>
                <a:lnTo>
                  <a:pt x="7988931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001" y="3937421"/>
            <a:ext cx="5941408" cy="3734967"/>
            <a:chOff x="0" y="0"/>
            <a:chExt cx="7921877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92187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Cumulative Flow Diagram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92187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2409" y="6597650"/>
            <a:ext cx="11438285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Présentation du CFD comme outil de suivi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Interprétation des données CFD pour ajuster la stratégie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0"/>
            <a:ext cx="6740525" cy="6740525"/>
          </a:xfrm>
          <a:custGeom>
            <a:avLst/>
            <a:gdLst/>
            <a:ahLst/>
            <a:cxnLst/>
            <a:rect r="r" b="b" t="t" l="l"/>
            <a:pathLst>
              <a:path h="6740525" w="6740525">
                <a:moveTo>
                  <a:pt x="0" y="0"/>
                </a:moveTo>
                <a:lnTo>
                  <a:pt x="6740525" y="0"/>
                </a:lnTo>
                <a:lnTo>
                  <a:pt x="6740525" y="6740525"/>
                </a:lnTo>
                <a:lnTo>
                  <a:pt x="0" y="674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001" y="3937421"/>
            <a:ext cx="5941408" cy="3734967"/>
            <a:chOff x="0" y="0"/>
            <a:chExt cx="7921877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92187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Évaluation de la performance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92187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2409" y="6597650"/>
            <a:ext cx="11438285" cy="36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Comment mesurer le succès de l'implémentation de Kanban.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Évolution attendue des indicateurs avec Kanban.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B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25047" r="0" b="-2504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1197246"/>
            <a:ext cx="403118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9"/>
              </a:lnSpc>
            </a:pPr>
            <a:r>
              <a:rPr lang="en-US" sz="5424" spc="-108">
                <a:solidFill>
                  <a:srgbClr val="FFFFFF"/>
                </a:solidFill>
                <a:latin typeface="Antonio Bold"/>
              </a:rPr>
              <a:t>Vue d'ensemble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123963" y="2376121"/>
            <a:ext cx="5517820" cy="5534757"/>
            <a:chOff x="0" y="0"/>
            <a:chExt cx="7357093" cy="73796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7357093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92175"/>
              <a:ext cx="7357093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FFFFFF"/>
                  </a:solidFill>
                  <a:latin typeface="Open Sauce"/>
                </a:rPr>
                <a:t>Avantages de Kanban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51025"/>
              <a:ext cx="7357093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FFFFFF"/>
                  </a:solidFill>
                  <a:latin typeface="Open Sauce"/>
                </a:rPr>
                <a:t>Concepts clés de Kanban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10981"/>
              <a:ext cx="7357093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FFFFFF"/>
                  </a:solidFill>
                  <a:latin typeface="Open Sauce"/>
                </a:rPr>
                <a:t>Indicateurs clés et mesure de la performance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398260"/>
              <a:ext cx="7357093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FFFFFF"/>
                  </a:solidFill>
                  <a:latin typeface="Open Sauce"/>
                </a:rPr>
                <a:t>Conclusion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66839"/>
              <a:ext cx="7357093" cy="45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5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19358"/>
              <a:ext cx="7357093" cy="45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5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671877"/>
              <a:ext cx="7357093" cy="45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5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177000"/>
              <a:ext cx="7357093" cy="45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5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929518"/>
              <a:ext cx="7357093" cy="45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5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6319" y="4624387"/>
            <a:ext cx="569339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8550" y="4094321"/>
            <a:ext cx="10215134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RÉCAPITULATION DES PRINCIPAUX POINTS.</a:t>
            </a:r>
          </a:p>
          <a:p>
            <a:pPr>
              <a:lnSpc>
                <a:spcPts val="33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48550" y="5135086"/>
            <a:ext cx="10215134" cy="126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MISE EN AVANT DES AVANTAGES DE L'APPLICATION DE LA MÉTHODOLOGIE KANBAN DANS L'ENTREPRISE.</a:t>
            </a:r>
          </a:p>
          <a:p>
            <a:pPr>
              <a:lnSpc>
                <a:spcPts val="33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48550" y="6602254"/>
            <a:ext cx="10215134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INVITATION À DES QUESTIONS DE LA PART DE L'AUDITOIRE.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624387"/>
            <a:ext cx="443153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8550" y="4308634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BRÈVE INTRODUCTION SUR LA MÉTHODOLOGIE KANBAN.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8550" y="556371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PRÉSENTATION DE L'OBJECTIF DE LA PRÉSENTATION.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89961" y="1028700"/>
            <a:ext cx="8413387" cy="8229600"/>
          </a:xfrm>
          <a:custGeom>
            <a:avLst/>
            <a:gdLst/>
            <a:ahLst/>
            <a:cxnLst/>
            <a:rect r="r" b="b" t="t" l="l"/>
            <a:pathLst>
              <a:path h="8229600" w="8413387">
                <a:moveTo>
                  <a:pt x="0" y="0"/>
                </a:moveTo>
                <a:lnTo>
                  <a:pt x="8413387" y="0"/>
                </a:lnTo>
                <a:lnTo>
                  <a:pt x="8413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3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351508"/>
            <a:ext cx="4911328" cy="6906792"/>
            <a:chOff x="0" y="0"/>
            <a:chExt cx="6548437" cy="92090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6548437" cy="703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Brève introduction sur la méthodologie Kanban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709362"/>
              <a:ext cx="6548437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611912" y="1911878"/>
            <a:ext cx="6463245" cy="6463245"/>
          </a:xfrm>
          <a:custGeom>
            <a:avLst/>
            <a:gdLst/>
            <a:ahLst/>
            <a:cxnLst/>
            <a:rect r="r" b="b" t="t" l="l"/>
            <a:pathLst>
              <a:path h="6463245" w="6463245">
                <a:moveTo>
                  <a:pt x="0" y="0"/>
                </a:moveTo>
                <a:lnTo>
                  <a:pt x="6463245" y="0"/>
                </a:lnTo>
                <a:lnTo>
                  <a:pt x="6463245" y="6463244"/>
                </a:lnTo>
                <a:lnTo>
                  <a:pt x="0" y="646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408783"/>
            <a:ext cx="5293709" cy="4792242"/>
            <a:chOff x="0" y="0"/>
            <a:chExt cx="7058278" cy="6389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421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Présentation de l'objectif de la présentation.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899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095750"/>
            <a:ext cx="408739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 Avantages de Kanban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8550" y="4308634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RÉDUCTION DU GASPILLAGE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8550" y="5563711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AMÉLIORATION DE LA VISIBILITÉ.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8550" y="6816566"/>
            <a:ext cx="10215134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FLEXIBILITÉ ET ADAPTABILITÉ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341000" y="953138"/>
            <a:ext cx="7971373" cy="5968565"/>
          </a:xfrm>
          <a:custGeom>
            <a:avLst/>
            <a:gdLst/>
            <a:ahLst/>
            <a:cxnLst/>
            <a:rect r="r" b="b" t="t" l="l"/>
            <a:pathLst>
              <a:path h="5968565" w="7971373">
                <a:moveTo>
                  <a:pt x="0" y="0"/>
                </a:moveTo>
                <a:lnTo>
                  <a:pt x="7971373" y="0"/>
                </a:lnTo>
                <a:lnTo>
                  <a:pt x="7971373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937421"/>
            <a:ext cx="5293709" cy="3734967"/>
            <a:chOff x="0" y="0"/>
            <a:chExt cx="7058278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Réduction du gaspillage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41000" y="7789657"/>
            <a:ext cx="7746048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Éliminati</a:t>
            </a:r>
            <a:r>
              <a:rPr lang="en-US" sz="3800">
                <a:solidFill>
                  <a:srgbClr val="000000"/>
                </a:solidFill>
                <a:latin typeface="Open Sans"/>
              </a:rPr>
              <a:t>on des tâches inutiles.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Optimisation des ressources.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746972" y="460155"/>
            <a:ext cx="7212233" cy="7212233"/>
          </a:xfrm>
          <a:custGeom>
            <a:avLst/>
            <a:gdLst/>
            <a:ahLst/>
            <a:cxnLst/>
            <a:rect r="r" b="b" t="t" l="l"/>
            <a:pathLst>
              <a:path h="7212233" w="7212233">
                <a:moveTo>
                  <a:pt x="0" y="0"/>
                </a:moveTo>
                <a:lnTo>
                  <a:pt x="7212233" y="0"/>
                </a:lnTo>
                <a:lnTo>
                  <a:pt x="7212233" y="7212233"/>
                </a:lnTo>
                <a:lnTo>
                  <a:pt x="0" y="721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937421"/>
            <a:ext cx="5293709" cy="3734967"/>
            <a:chOff x="0" y="0"/>
            <a:chExt cx="7058278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Amélioration de la visibilité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41000" y="7789657"/>
            <a:ext cx="9190196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Vue en temps réel du travail en cours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Transparence sur le flux de travail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614477" y="382381"/>
            <a:ext cx="7932532" cy="7932532"/>
          </a:xfrm>
          <a:custGeom>
            <a:avLst/>
            <a:gdLst/>
            <a:ahLst/>
            <a:cxnLst/>
            <a:rect r="r" b="b" t="t" l="l"/>
            <a:pathLst>
              <a:path h="7932532" w="7932532">
                <a:moveTo>
                  <a:pt x="0" y="0"/>
                </a:moveTo>
                <a:lnTo>
                  <a:pt x="7932531" y="0"/>
                </a:lnTo>
                <a:lnTo>
                  <a:pt x="7932531" y="7932532"/>
                </a:lnTo>
                <a:lnTo>
                  <a:pt x="0" y="793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937421"/>
            <a:ext cx="5293709" cy="3734967"/>
            <a:chOff x="0" y="0"/>
            <a:chExt cx="7058278" cy="49799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03"/>
              <a:ext cx="7058278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Flexibilité et adaptabilité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80262"/>
              <a:ext cx="7058278" cy="159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  <a:p>
              <a:pPr>
                <a:lnSpc>
                  <a:spcPts val="325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08572" y="7789657"/>
            <a:ext cx="10979428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Capacité à gérer les priorités changeantes.</a:t>
            </a:r>
          </a:p>
          <a:p>
            <a:pPr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Ajustement continu des processus.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DAFwZfnkXJc</dc:identifier>
  <dcterms:modified xsi:type="dcterms:W3CDTF">2011-08-01T06:04:30Z</dcterms:modified>
  <cp:revision>1</cp:revision>
  <dc:title>La méthode kanban</dc:title>
</cp:coreProperties>
</file>